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ae83fdb33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1ae83fdb33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1a4c364a48d_0_4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1a4c364a48d_0_4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68e8c6f24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268e8c6f24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a4c364a48d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1a4c364a48d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1ae83fdb332_0_13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1ae83fdb332_0_13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10b068beae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210b068beae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210b068beae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210b068beae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10b068beae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210b068beae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10b068beae_0_1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210b068beae_0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1a4c364a48d_0_6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1a4c364a48d_0_6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10b068beae_0_2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210b068beae_0_2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1a4c364a48d_0_2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1a4c364a48d_0_2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1a4c364a48d_0_3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1a4c364a48d_0_3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1a4c364a48d_0_4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1a4c364a48d_0_4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1a4c364a48d_0_5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1a4c364a48d_0_5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26905896c2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26905896c2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26905896c2f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26905896c2f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1a4c364a48d_0_7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1a4c364a48d_0_7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1ae83fdb332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1ae83fdb332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210b068beae_0_3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210b068beae_0_3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1ae83fdb332_0_3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1ae83fdb332_0_3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1ae83fdb332_0_4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1ae83fdb332_0_4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1ae83fdb332_0_5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1ae83fdb332_0_5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1ae83fdb332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1ae83fdb332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1ae83fdb332_0_13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1ae83fdb332_0_13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1ae83fdb332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1ae83fdb332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1ae83fdb332_0_1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1ae83fdb332_0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210b068beae_0_2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210b068beae_0_2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1ae83fdb332_0_2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1ae83fdb332_0_2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1ae83fdb332_0_3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1ae83fdb332_0_3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1ae83fdb332_0_12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1ae83fdb332_0_12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1a4c364a48d_0_8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1a4c364a48d_0_8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1ae83fdb332_0_11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1ae83fdb332_0_1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1ae83fdb332_0_1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1ae83fdb332_0_1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1ae83fdb332_0_1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1ae83fdb332_0_1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1ae83fdb332_0_11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1ae83fdb332_0_11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1ae83fdb332_0_12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1ae83fdb332_0_12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1ae83fdb332_0_7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1ae83fdb332_0_7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1ae83fdb332_0_6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1ae83fdb332_0_6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1ae83fdb332_0_7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1ae83fdb332_0_7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1ae83fdb332_0_8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1ae83fdb332_0_8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1ae83fdb332_0_9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1ae83fdb332_0_9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1ae83fdb332_0_10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1ae83fdb332_0_10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1ae83fdb332_0_10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" name="Google Shape;360;g1ae83fdb332_0_10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8" name="Google Shape;68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9" name="Google Shape;69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5" name="Google Shape;75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3" name="Google Shape;83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4" name="Google Shape;84;p21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5" name="Google Shape;8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88" name="Google Shape;8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dark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lt2"/>
                </a:solidFill>
              </a:defRPr>
            </a:lvl1pPr>
            <a:lvl2pPr lvl="1" rtl="0" algn="r">
              <a:buNone/>
              <a:defRPr sz="1000">
                <a:solidFill>
                  <a:schemeClr val="lt2"/>
                </a:solidFill>
              </a:defRPr>
            </a:lvl2pPr>
            <a:lvl3pPr lvl="2" rtl="0" algn="r">
              <a:buNone/>
              <a:defRPr sz="1000">
                <a:solidFill>
                  <a:schemeClr val="lt2"/>
                </a:solidFill>
              </a:defRPr>
            </a:lvl3pPr>
            <a:lvl4pPr lvl="3" rtl="0" algn="r">
              <a:buNone/>
              <a:defRPr sz="1000">
                <a:solidFill>
                  <a:schemeClr val="lt2"/>
                </a:solidFill>
              </a:defRPr>
            </a:lvl4pPr>
            <a:lvl5pPr lvl="4" rtl="0" algn="r">
              <a:buNone/>
              <a:defRPr sz="1000">
                <a:solidFill>
                  <a:schemeClr val="lt2"/>
                </a:solidFill>
              </a:defRPr>
            </a:lvl5pPr>
            <a:lvl6pPr lvl="5" rtl="0" algn="r">
              <a:buNone/>
              <a:defRPr sz="1000">
                <a:solidFill>
                  <a:schemeClr val="lt2"/>
                </a:solidFill>
              </a:defRPr>
            </a:lvl6pPr>
            <a:lvl7pPr lvl="6" rtl="0" algn="r">
              <a:buNone/>
              <a:defRPr sz="1000">
                <a:solidFill>
                  <a:schemeClr val="lt2"/>
                </a:solidFill>
              </a:defRPr>
            </a:lvl7pPr>
            <a:lvl8pPr lvl="7" rtl="0" algn="r">
              <a:buNone/>
              <a:defRPr sz="1000">
                <a:solidFill>
                  <a:schemeClr val="lt2"/>
                </a:solidFill>
              </a:defRPr>
            </a:lvl8pPr>
            <a:lvl9pPr lvl="8" rtl="0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://www.youtube.com/watch?v=Xrgk0NZZiZQ" TargetMode="External"/><Relationship Id="rId4" Type="http://schemas.openxmlformats.org/officeDocument/2006/relationships/image" Target="../media/image8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.png"/><Relationship Id="rId4" Type="http://schemas.openxmlformats.org/officeDocument/2006/relationships/image" Target="../media/image2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0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7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2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3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8.png"/><Relationship Id="rId4" Type="http://schemas.openxmlformats.org/officeDocument/2006/relationships/image" Target="../media/image20.png"/><Relationship Id="rId5" Type="http://schemas.openxmlformats.org/officeDocument/2006/relationships/image" Target="../media/image30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6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5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7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5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4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7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4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3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28.png"/><Relationship Id="rId4" Type="http://schemas.openxmlformats.org/officeDocument/2006/relationships/image" Target="../media/image38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29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39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Honeybees, other Insects and Pollination</a:t>
            </a:r>
            <a:endParaRPr/>
          </a:p>
        </p:txBody>
      </p:sp>
      <p:sp>
        <p:nvSpPr>
          <p:cNvPr id="100" name="Google Shape;100;p2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Andy Crews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2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7" name="Google Shape;10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4350" y="18450"/>
            <a:ext cx="8255300" cy="5106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5275" y="152400"/>
            <a:ext cx="8513454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300" y="1281725"/>
            <a:ext cx="7953375" cy="3238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8"/>
          <p:cNvSpPr txBox="1"/>
          <p:nvPr/>
        </p:nvSpPr>
        <p:spPr>
          <a:xfrm>
            <a:off x="609050" y="139925"/>
            <a:ext cx="7868400" cy="64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solidFill>
                  <a:schemeClr val="lt2"/>
                </a:solidFill>
              </a:rPr>
              <a:t>Collecting Pollen is a Messy Business!</a:t>
            </a:r>
            <a:endParaRPr b="1" sz="2700">
              <a:solidFill>
                <a:schemeClr val="lt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1550" y="-1155100"/>
            <a:ext cx="8460902" cy="75726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2650" y="152400"/>
            <a:ext cx="483870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4" name="Google Shape;13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8782669" cy="3820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Wasp                              &amp;                           Honeybee</a:t>
            </a:r>
            <a:endParaRPr/>
          </a:p>
        </p:txBody>
      </p:sp>
      <p:pic>
        <p:nvPicPr>
          <p:cNvPr id="140" name="Google Shape;140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4250" y="1150375"/>
            <a:ext cx="8115488" cy="3820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6" name="Google Shape;14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8812339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6700" y="504925"/>
            <a:ext cx="7230602" cy="4815325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34"/>
          <p:cNvSpPr txBox="1"/>
          <p:nvPr>
            <p:ph type="title"/>
          </p:nvPr>
        </p:nvSpPr>
        <p:spPr>
          <a:xfrm>
            <a:off x="311700" y="615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Paper wasp nest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4038" y="152400"/>
            <a:ext cx="731592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900" y="-1174150"/>
            <a:ext cx="9227899" cy="6916399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36"/>
          <p:cNvSpPr txBox="1"/>
          <p:nvPr>
            <p:ph type="title"/>
          </p:nvPr>
        </p:nvSpPr>
        <p:spPr>
          <a:xfrm>
            <a:off x="311700" y="-145975"/>
            <a:ext cx="8520600" cy="95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5020">
                <a:solidFill>
                  <a:schemeClr val="lt1"/>
                </a:solidFill>
              </a:rPr>
              <a:t>Yellow jacket hive</a:t>
            </a:r>
            <a:endParaRPr sz="502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-424712"/>
            <a:ext cx="8991601" cy="59929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4" name="Google Shape;174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110920"/>
            <a:ext cx="8991601" cy="4921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49650" y="-1090575"/>
            <a:ext cx="9443302" cy="6294001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39"/>
          <p:cNvSpPr txBox="1"/>
          <p:nvPr>
            <p:ph type="title"/>
          </p:nvPr>
        </p:nvSpPr>
        <p:spPr>
          <a:xfrm>
            <a:off x="311700" y="45708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Valley Carpenter Bee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Museum educator Bob Alderink gives the inside scoop on the world's first soccer moms, the Xylocopa." id="185" name="Google Shape;185;p40" title="Why Carpenter Bees Drill Holes in Houses: A Moment of Science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43000" y="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41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makes honeybees different from all other kinds of bees?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2650" y="152400"/>
            <a:ext cx="483870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5225" y="886744"/>
            <a:ext cx="5394525" cy="40552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5394524" cy="3603401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43"/>
          <p:cNvSpPr txBox="1"/>
          <p:nvPr/>
        </p:nvSpPr>
        <p:spPr>
          <a:xfrm>
            <a:off x="3068425" y="378850"/>
            <a:ext cx="42222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Honeybees make honey</a:t>
            </a:r>
            <a:endParaRPr sz="25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44"/>
          <p:cNvSpPr txBox="1"/>
          <p:nvPr/>
        </p:nvSpPr>
        <p:spPr>
          <a:xfrm>
            <a:off x="1562100" y="1295400"/>
            <a:ext cx="58770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</a:rPr>
              <a:t>What do honeybees look like?</a:t>
            </a:r>
            <a:endParaRPr sz="33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0113" y="152400"/>
            <a:ext cx="6723777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Lifespans of different types of bees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218" name="Google Shape;218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18625" y="1145575"/>
            <a:ext cx="6306740" cy="3820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3550" y="152400"/>
            <a:ext cx="6476902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29400" y="0"/>
            <a:ext cx="9901000" cy="7396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49"/>
          <p:cNvSpPr txBox="1"/>
          <p:nvPr/>
        </p:nvSpPr>
        <p:spPr>
          <a:xfrm>
            <a:off x="1562100" y="1295400"/>
            <a:ext cx="58770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</a:rPr>
              <a:t>What do beehives look like?</a:t>
            </a:r>
            <a:endParaRPr sz="33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Google Shape;238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6200" y="152400"/>
            <a:ext cx="6451601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51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4" name="Google Shape;244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2925" y="0"/>
            <a:ext cx="4725423" cy="6300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52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0" name="Google Shape;250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706650"/>
            <a:ext cx="9144003" cy="6858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407600"/>
            <a:ext cx="9144000" cy="5828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7900" y="250850"/>
            <a:ext cx="4419601" cy="294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86301" y="2450775"/>
            <a:ext cx="4267199" cy="2692719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53"/>
          <p:cNvSpPr txBox="1"/>
          <p:nvPr/>
        </p:nvSpPr>
        <p:spPr>
          <a:xfrm>
            <a:off x="1006450" y="3866250"/>
            <a:ext cx="30000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accent6"/>
                </a:solidFill>
              </a:rPr>
              <a:t>Bees make cells to </a:t>
            </a:r>
            <a:endParaRPr sz="2100">
              <a:solidFill>
                <a:schemeClr val="accent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accent6"/>
                </a:solidFill>
              </a:rPr>
              <a:t>raise bees and store </a:t>
            </a:r>
            <a:endParaRPr sz="2100">
              <a:solidFill>
                <a:schemeClr val="accent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accent6"/>
                </a:solidFill>
              </a:rPr>
              <a:t>Honey.  The cells are a</a:t>
            </a:r>
            <a:endParaRPr sz="2100">
              <a:solidFill>
                <a:schemeClr val="accent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accent6"/>
                </a:solidFill>
              </a:rPr>
              <a:t>    </a:t>
            </a:r>
            <a:r>
              <a:rPr i="1" lang="en" sz="2100" u="sng">
                <a:solidFill>
                  <a:schemeClr val="accent6"/>
                </a:solidFill>
              </a:rPr>
              <a:t>hexagon</a:t>
            </a:r>
            <a:r>
              <a:rPr lang="en" sz="2100">
                <a:solidFill>
                  <a:schemeClr val="accent6"/>
                </a:solidFill>
              </a:rPr>
              <a:t> structure</a:t>
            </a:r>
            <a:endParaRPr sz="2100">
              <a:solidFill>
                <a:schemeClr val="accent6"/>
              </a:solidFill>
            </a:endParaRPr>
          </a:p>
        </p:txBody>
      </p:sp>
      <p:sp>
        <p:nvSpPr>
          <p:cNvPr id="259" name="Google Shape;259;p53"/>
          <p:cNvSpPr txBox="1"/>
          <p:nvPr/>
        </p:nvSpPr>
        <p:spPr>
          <a:xfrm>
            <a:off x="5130450" y="85925"/>
            <a:ext cx="36453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chemeClr val="accent6"/>
                </a:solidFill>
              </a:rPr>
              <a:t>What is honeycomb?</a:t>
            </a:r>
            <a:endParaRPr sz="2700">
              <a:solidFill>
                <a:schemeClr val="accent6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5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5" name="Google Shape;265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1650" y="-2265150"/>
            <a:ext cx="7460700" cy="9934674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54"/>
          <p:cNvSpPr txBox="1"/>
          <p:nvPr/>
        </p:nvSpPr>
        <p:spPr>
          <a:xfrm>
            <a:off x="1399175" y="4681800"/>
            <a:ext cx="4431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6"/>
                </a:solidFill>
              </a:rPr>
              <a:t>A really big hive right next to the window!</a:t>
            </a:r>
            <a:endParaRPr sz="1800">
              <a:solidFill>
                <a:schemeClr val="accent6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5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2" name="Google Shape;272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0850" y="308223"/>
            <a:ext cx="6782300" cy="4527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5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8" name="Google Shape;278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9425" y="2"/>
            <a:ext cx="7985152" cy="5988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57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look at a pieces of a beehive!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5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000"/>
              <a:t>What can we do to help pollinators?</a:t>
            </a:r>
            <a:endParaRPr sz="40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5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020"/>
              <a:t>What can we do to help pollinators?</a:t>
            </a:r>
            <a:endParaRPr sz="4020"/>
          </a:p>
        </p:txBody>
      </p:sp>
      <p:sp>
        <p:nvSpPr>
          <p:cNvPr id="294" name="Google Shape;294;p59"/>
          <p:cNvSpPr txBox="1"/>
          <p:nvPr/>
        </p:nvSpPr>
        <p:spPr>
          <a:xfrm>
            <a:off x="428625" y="1200150"/>
            <a:ext cx="8248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Add plants that flower at different times of the year so there is food all year round.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295" name="Google Shape;295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6850" y="1758600"/>
            <a:ext cx="6090307" cy="3022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6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What can we do to help pollinators?</a:t>
            </a:r>
            <a:endParaRPr sz="4000"/>
          </a:p>
        </p:txBody>
      </p:sp>
      <p:sp>
        <p:nvSpPr>
          <p:cNvPr id="301" name="Google Shape;301;p60"/>
          <p:cNvSpPr txBox="1"/>
          <p:nvPr/>
        </p:nvSpPr>
        <p:spPr>
          <a:xfrm>
            <a:off x="428625" y="1200150"/>
            <a:ext cx="8248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Reduce</a:t>
            </a:r>
            <a:r>
              <a:rPr lang="en">
                <a:solidFill>
                  <a:schemeClr val="dk1"/>
                </a:solidFill>
              </a:rPr>
              <a:t> our use of pesticides and chemicals. Garden organically.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302" name="Google Shape;302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3588" y="1528700"/>
            <a:ext cx="6036826" cy="3395725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60"/>
          <p:cNvSpPr/>
          <p:nvPr/>
        </p:nvSpPr>
        <p:spPr>
          <a:xfrm>
            <a:off x="3105150" y="2200275"/>
            <a:ext cx="2352600" cy="2352600"/>
          </a:xfrm>
          <a:prstGeom prst="ellipse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04" name="Google Shape;304;p60"/>
          <p:cNvCxnSpPr>
            <a:stCxn id="303" idx="7"/>
          </p:cNvCxnSpPr>
          <p:nvPr/>
        </p:nvCxnSpPr>
        <p:spPr>
          <a:xfrm flipH="1">
            <a:off x="3449720" y="2544805"/>
            <a:ext cx="1663500" cy="1663500"/>
          </a:xfrm>
          <a:prstGeom prst="straightConnector1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6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What can we do to help pollinators?</a:t>
            </a:r>
            <a:endParaRPr sz="4000"/>
          </a:p>
        </p:txBody>
      </p:sp>
      <p:sp>
        <p:nvSpPr>
          <p:cNvPr id="310" name="Google Shape;310;p61"/>
          <p:cNvSpPr txBox="1"/>
          <p:nvPr/>
        </p:nvSpPr>
        <p:spPr>
          <a:xfrm>
            <a:off x="428625" y="1200150"/>
            <a:ext cx="8248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Conserve our resources. Reduce, Reuse, Recycle.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311" name="Google Shape;311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86525" y="1815750"/>
            <a:ext cx="6133003" cy="3022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6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What can we do to help pollinators?</a:t>
            </a:r>
            <a:endParaRPr sz="4000"/>
          </a:p>
        </p:txBody>
      </p:sp>
      <p:sp>
        <p:nvSpPr>
          <p:cNvPr id="317" name="Google Shape;317;p62"/>
          <p:cNvSpPr txBox="1"/>
          <p:nvPr/>
        </p:nvSpPr>
        <p:spPr>
          <a:xfrm>
            <a:off x="428625" y="1200150"/>
            <a:ext cx="8248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Share these ideas with others.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318" name="Google Shape;318;p62"/>
          <p:cNvPicPr preferRelativeResize="0"/>
          <p:nvPr/>
        </p:nvPicPr>
        <p:blipFill rotWithShape="1">
          <a:blip r:embed="rId3">
            <a:alphaModFix/>
          </a:blip>
          <a:srcRect b="14177" l="0" r="0" t="0"/>
          <a:stretch/>
        </p:blipFill>
        <p:spPr>
          <a:xfrm>
            <a:off x="1381800" y="1815750"/>
            <a:ext cx="6380392" cy="3080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6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End</a:t>
            </a:r>
            <a:endParaRPr/>
          </a:p>
        </p:txBody>
      </p:sp>
      <p:sp>
        <p:nvSpPr>
          <p:cNvPr id="324" name="Google Shape;324;p6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6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6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31" name="Google Shape;331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7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64"/>
          <p:cNvSpPr txBox="1"/>
          <p:nvPr/>
        </p:nvSpPr>
        <p:spPr>
          <a:xfrm>
            <a:off x="1288750" y="306850"/>
            <a:ext cx="5928300" cy="11082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6"/>
                </a:solidFill>
              </a:rPr>
              <a:t>Everyone makes sure the hive stays cool on a warm evening</a:t>
            </a:r>
            <a:endParaRPr sz="3000">
              <a:solidFill>
                <a:schemeClr val="accent6"/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6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Who has ever been stung by a wasp or a bee?</a:t>
            </a:r>
            <a:endParaRPr/>
          </a:p>
        </p:txBody>
      </p:sp>
      <p:sp>
        <p:nvSpPr>
          <p:cNvPr id="338" name="Google Shape;338;p6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was it like for you?</a:t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6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get hurt.                            But the honey bee dies!  </a:t>
            </a:r>
            <a:endParaRPr/>
          </a:p>
        </p:txBody>
      </p:sp>
      <p:pic>
        <p:nvPicPr>
          <p:cNvPr id="344" name="Google Shape;344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4444396" cy="382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6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17875" y="1170113"/>
            <a:ext cx="4880900" cy="3739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6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51" name="Google Shape;351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9788" y="-602425"/>
            <a:ext cx="4904427" cy="6534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68"/>
          <p:cNvSpPr txBox="1"/>
          <p:nvPr>
            <p:ph type="title"/>
          </p:nvPr>
        </p:nvSpPr>
        <p:spPr>
          <a:xfrm>
            <a:off x="311700" y="445025"/>
            <a:ext cx="3468600" cy="408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Your eyeball would be a very bad place to get stung.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Luckily, eyelids are very good at protecting eyeballs!</a:t>
            </a:r>
            <a:endParaRPr/>
          </a:p>
        </p:txBody>
      </p:sp>
      <p:pic>
        <p:nvPicPr>
          <p:cNvPr id="357" name="Google Shape;357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9650" y="-1200523"/>
            <a:ext cx="5011600" cy="6677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6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Inside a Carpenter Bee Hive</a:t>
            </a:r>
            <a:endParaRPr/>
          </a:p>
        </p:txBody>
      </p:sp>
      <p:pic>
        <p:nvPicPr>
          <p:cNvPr id="363" name="Google Shape;363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8839204" cy="2943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